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8" r:id="rId4"/>
    <p:sldId id="299" r:id="rId5"/>
    <p:sldId id="293" r:id="rId6"/>
    <p:sldId id="294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D8976-7437-44F7-8F96-F52B9A44EFB2}" v="43" dt="2025-09-27T17:15:58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D8A3-3722-9453-0655-61AACEED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20CBDC0-8FAE-05E2-1269-19105A893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F378D685-0DFF-BF39-4125-2647598728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5651A08-A7BD-A412-F21B-74284AB26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4EAE-71D9-CBCF-DF3D-F4BEA6DE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019AFF6-7957-489D-339A-693D0E2B7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74F51D4-0434-2BD8-8969-AB502A724B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A989D7F-4C76-5BC9-F447-72F194C5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.in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84" y="363398"/>
            <a:ext cx="6886678" cy="616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</a:t>
            </a:r>
            <a:r>
              <a:rPr lang="en-IN" sz="2400" dirty="0"/>
              <a:t>SIH25092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  <a:r>
              <a:rPr lang="en-US" sz="2400" dirty="0"/>
              <a:t>Development of a Digital Mental Health and Psychological Support System for Students in Higher Education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</a:t>
            </a:r>
            <a:r>
              <a:rPr lang="en-IN" sz="2400" dirty="0"/>
              <a:t>MedTech / </a:t>
            </a:r>
            <a:r>
              <a:rPr lang="en-IN" sz="2400" dirty="0" err="1"/>
              <a:t>BioTech</a:t>
            </a:r>
            <a:r>
              <a:rPr lang="en-IN" sz="2400" dirty="0"/>
              <a:t> / HealthTech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  72748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 Debut hack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287D06-4D79-4681-2518-E3C8456CB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55785"/>
              </p:ext>
            </p:extLst>
          </p:nvPr>
        </p:nvGraphicFramePr>
        <p:xfrm>
          <a:off x="358184" y="6453247"/>
          <a:ext cx="10659208" cy="426720"/>
        </p:xfrm>
        <a:graphic>
          <a:graphicData uri="http://schemas.openxmlformats.org/drawingml/2006/table">
            <a:tbl>
              <a:tblPr/>
              <a:tblGrid>
                <a:gridCol w="10659208">
                  <a:extLst>
                    <a:ext uri="{9D8B030D-6E8A-4147-A177-3AD203B41FA5}">
                      <a16:colId xmlns:a16="http://schemas.microsoft.com/office/drawing/2014/main" val="3874520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763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609598" y="479443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EduCare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: A Digital Mental Health and Wellness Solution for University Students”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- The transition to higher education can be stressful, leading to anxiety, depression, and burnout.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This platform leverages AI, machine learning, and secure cloud technology to provide students with accessible, stigma-free mental health support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Debut hack</a:t>
            </a:r>
            <a:endParaRPr lang="en-IN" dirty="0"/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health system&#10;&#10;AI-generated content may be incorrect.">
            <a:extLst>
              <a:ext uri="{FF2B5EF4-FFF2-40B4-BE49-F238E27FC236}">
                <a16:creationId xmlns:a16="http://schemas.microsoft.com/office/drawing/2014/main" id="{4DB3FCA0-8769-AD82-6265-C18D6321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547" y="3820372"/>
            <a:ext cx="3649645" cy="243309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EA892B4-43A8-24CC-6592-EE2D95FD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8" y="3410902"/>
            <a:ext cx="865179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of our website: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Chatbot: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24/7 emotional support and guidance.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Self-Help Tools: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Mindfulness exercises, mood tracking, and stress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Tele-counseling: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 video/audio sessions with licensed counselors.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Peer Support: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Anonymous forums for shared experiences and resilience building.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Crisis Intervention: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Alerts for high-risk situations.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Institutional Dashboard: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insights to guide wellness initiatives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FDE0-2133-A133-5E8A-5DC49AE5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AA34BD-9D63-1F60-97CF-09EB430A9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4C9A897F-0410-913C-177D-4D7B4695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5BAB7-6F99-DAB3-15E2-1C8F2891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2BCF6A-DE56-0C06-5431-A6CFC2FA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F7609CEF-AFDC-4201-7222-D1B56B54B6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Debut hack</a:t>
            </a:r>
            <a:endParaRPr lang="en-IN" dirty="0"/>
          </a:p>
        </p:txBody>
      </p:sp>
      <p:pic>
        <p:nvPicPr>
          <p:cNvPr id="9" name="Picture 2" descr="https://www.sih.gov.in/img1/SIH-Logo.png">
            <a:extLst>
              <a:ext uri="{FF2B5EF4-FFF2-40B4-BE49-F238E27FC236}">
                <a16:creationId xmlns:a16="http://schemas.microsoft.com/office/drawing/2014/main" id="{7D654321-F809-8961-CF54-46EFFFE6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EC2CDF-ED92-28A1-0D78-DC80F67D3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661239"/>
              </p:ext>
            </p:extLst>
          </p:nvPr>
        </p:nvGraphicFramePr>
        <p:xfrm>
          <a:off x="1590816" y="1063639"/>
          <a:ext cx="6261384" cy="5325263"/>
        </p:xfrm>
        <a:graphic>
          <a:graphicData uri="http://schemas.openxmlformats.org/drawingml/2006/table">
            <a:tbl>
              <a:tblPr/>
              <a:tblGrid>
                <a:gridCol w="3130692">
                  <a:extLst>
                    <a:ext uri="{9D8B030D-6E8A-4147-A177-3AD203B41FA5}">
                      <a16:colId xmlns:a16="http://schemas.microsoft.com/office/drawing/2014/main" val="1329425619"/>
                    </a:ext>
                  </a:extLst>
                </a:gridCol>
                <a:gridCol w="3130692">
                  <a:extLst>
                    <a:ext uri="{9D8B030D-6E8A-4147-A177-3AD203B41FA5}">
                      <a16:colId xmlns:a16="http://schemas.microsoft.com/office/drawing/2014/main" val="1986891764"/>
                    </a:ext>
                  </a:extLst>
                </a:gridCol>
              </a:tblGrid>
              <a:tr h="25700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844937"/>
                  </a:ext>
                </a:extLst>
              </a:tr>
              <a:tr h="64393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138016"/>
                  </a:ext>
                </a:extLst>
              </a:tr>
              <a:tr h="64393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42469"/>
                  </a:ext>
                </a:extLst>
              </a:tr>
              <a:tr h="64393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71231"/>
                  </a:ext>
                </a:extLst>
              </a:tr>
              <a:tr h="64393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019410"/>
                  </a:ext>
                </a:extLst>
              </a:tr>
              <a:tr h="4504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294110"/>
                  </a:ext>
                </a:extLst>
              </a:tr>
              <a:tr h="64393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828991"/>
                  </a:ext>
                </a:extLst>
              </a:tr>
              <a:tr h="4504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8304"/>
                  </a:ext>
                </a:extLst>
              </a:tr>
              <a:tr h="4504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185990"/>
                  </a:ext>
                </a:extLst>
              </a:tr>
              <a:tr h="4504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500" dirty="0"/>
                    </a:p>
                  </a:txBody>
                  <a:tcPr marL="75086" marR="75086" marT="37543" marB="37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26016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C72AEDA-EEBD-8B0F-B793-9643865C6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769389"/>
              </p:ext>
            </p:extLst>
          </p:nvPr>
        </p:nvGraphicFramePr>
        <p:xfrm>
          <a:off x="1147684" y="1095373"/>
          <a:ext cx="9896631" cy="5030792"/>
        </p:xfrm>
        <a:graphic>
          <a:graphicData uri="http://schemas.openxmlformats.org/drawingml/2006/table">
            <a:tbl>
              <a:tblPr/>
              <a:tblGrid>
                <a:gridCol w="3298877">
                  <a:extLst>
                    <a:ext uri="{9D8B030D-6E8A-4147-A177-3AD203B41FA5}">
                      <a16:colId xmlns:a16="http://schemas.microsoft.com/office/drawing/2014/main" val="2926913193"/>
                    </a:ext>
                  </a:extLst>
                </a:gridCol>
                <a:gridCol w="3298877">
                  <a:extLst>
                    <a:ext uri="{9D8B030D-6E8A-4147-A177-3AD203B41FA5}">
                      <a16:colId xmlns:a16="http://schemas.microsoft.com/office/drawing/2014/main" val="4280572251"/>
                    </a:ext>
                  </a:extLst>
                </a:gridCol>
                <a:gridCol w="3298877">
                  <a:extLst>
                    <a:ext uri="{9D8B030D-6E8A-4147-A177-3AD203B41FA5}">
                      <a16:colId xmlns:a16="http://schemas.microsoft.com/office/drawing/2014/main" val="2982466076"/>
                    </a:ext>
                  </a:extLst>
                </a:gridCol>
              </a:tblGrid>
              <a:tr h="329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Component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Highlight / Keywords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dirty="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480286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Architecture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Cloud-based, modular, scalable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☁️ 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802807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Front-End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Mobile + Web, multilingual, accessible UI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📱 💻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491318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Back-End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Node.js/Django, REST APIs, secure auth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🖥️ 🔒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785797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AI/ML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24/7 Chatbot, sentiment analysis, coping tips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🤖 💬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073267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Counselor Support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Video/audio sessions, AI-moderated forums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🎥 👥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970190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Analytics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Dashboards, stress &amp; engagement trends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📊 📈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393747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Integration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LMS &amp; calendar sync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🔗 📅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29251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Data Security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GDPR, HIPAA, anonymized research data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🛡️ 🔐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740409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Deployment</a:t>
                      </a:r>
                      <a:endParaRPr lang="en-IN" sz="1600"/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CI/CD, Docker &amp; Kubernetes, scalable &amp; reliable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⚙️ 🚀</a:t>
                      </a:r>
                    </a:p>
                  </a:txBody>
                  <a:tcPr marL="82472" marR="82472" marT="41236" marB="412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3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95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B093-37C2-BD3A-23DF-1D5E3568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2F1F27-912A-272F-746E-3E74C85A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3D9103C3-B7F5-C42E-B3F7-73BFF93A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4460-7ABE-A3E3-DED2-D5450650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AD7F4B-9F64-DAF3-7A70-F19D314F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D3EDAF7F-876E-CC67-488C-81A8C7F286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Debut hack</a:t>
            </a:r>
            <a:endParaRPr lang="en-IN" dirty="0"/>
          </a:p>
        </p:txBody>
      </p:sp>
      <p:pic>
        <p:nvPicPr>
          <p:cNvPr id="9" name="Picture 2" descr="https://www.sih.gov.in/img1/SIH-Logo.png">
            <a:extLst>
              <a:ext uri="{FF2B5EF4-FFF2-40B4-BE49-F238E27FC236}">
                <a16:creationId xmlns:a16="http://schemas.microsoft.com/office/drawing/2014/main" id="{7E27F3EE-7143-9DAE-3639-974AAE80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iagram of a problem&#10;&#10;AI-generated content may be incorrect.">
            <a:extLst>
              <a:ext uri="{FF2B5EF4-FFF2-40B4-BE49-F238E27FC236}">
                <a16:creationId xmlns:a16="http://schemas.microsoft.com/office/drawing/2014/main" id="{9590568E-AFC5-6E61-C1DB-03F864DE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509" y="0"/>
            <a:ext cx="5898257" cy="6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932EBE88-5CE0-265D-CDD0-01B2EFB8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Debut hack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88041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Debut hack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39F4D2-97DF-6ADE-0743-3977AEAED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63798"/>
              </p:ext>
            </p:extLst>
          </p:nvPr>
        </p:nvGraphicFramePr>
        <p:xfrm>
          <a:off x="489020" y="1115603"/>
          <a:ext cx="10972800" cy="265176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419963125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144690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Category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Impact &amp; Benefit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84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👩‍🎓 Students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Early stress detection, reduced stigma, safer environment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95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🏫 Institutions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Data-driven insights, better engagement &amp; lower dropout 📊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08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🌍 Society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Promotes mental well-being, reduces stigma 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26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💻 Platform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24/7 AI &amp; tele-counseling, personalized guidance, gamified &amp; secure ⏰🔒🎯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8985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3F24A8-C815-0DA5-4243-1C4D7859C269}"/>
              </a:ext>
            </a:extLst>
          </p:cNvPr>
          <p:cNvSpPr txBox="1"/>
          <p:nvPr/>
        </p:nvSpPr>
        <p:spPr>
          <a:xfrm>
            <a:off x="329773" y="3868044"/>
            <a:ext cx="1097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References</a:t>
            </a:r>
          </a:p>
          <a:p>
            <a:pPr>
              <a:buFont typeface="+mj-lt"/>
              <a:buAutoNum type="arabicPeriod"/>
            </a:pPr>
            <a:r>
              <a:rPr lang="en-US" dirty="0"/>
              <a:t>World Health Organization. (2021). </a:t>
            </a:r>
            <a:r>
              <a:rPr lang="en-US" i="1" dirty="0"/>
              <a:t>Mental health of students in higher education.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https://www.who.int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National Institute of Mental Health. (2020). </a:t>
            </a:r>
            <a:r>
              <a:rPr lang="en-US" i="1" dirty="0"/>
              <a:t>College students and mental health.</a:t>
            </a:r>
            <a:r>
              <a:rPr lang="en-US" dirty="0"/>
              <a:t> https://www.nimh.nih.gov</a:t>
            </a:r>
          </a:p>
          <a:p>
            <a:pPr>
              <a:buFont typeface="+mj-lt"/>
              <a:buAutoNum type="arabicPeriod"/>
            </a:pPr>
            <a:r>
              <a:rPr lang="en-US" dirty="0"/>
              <a:t>Fitzpatrick, K. K., Darcy, A., &amp; </a:t>
            </a:r>
            <a:r>
              <a:rPr lang="en-US" dirty="0" err="1"/>
              <a:t>Vierhile</a:t>
            </a:r>
            <a:r>
              <a:rPr lang="en-US" dirty="0"/>
              <a:t>, M. (2017). </a:t>
            </a:r>
            <a:r>
              <a:rPr lang="en-US" i="1" dirty="0"/>
              <a:t>Automated conversational agent for young adult mental health.</a:t>
            </a:r>
            <a:r>
              <a:rPr lang="en-US" dirty="0"/>
              <a:t> JMIR Mental Health, 4(2), e19.</a:t>
            </a:r>
          </a:p>
          <a:p>
            <a:pPr>
              <a:buFont typeface="+mj-lt"/>
              <a:buAutoNum type="arabicPeriod"/>
            </a:pPr>
            <a:r>
              <a:rPr lang="en-US" dirty="0"/>
              <a:t>Inkster, B., Sarda, S., &amp; Subramanian, V. (2018). </a:t>
            </a:r>
            <a:r>
              <a:rPr lang="en-US" i="1" dirty="0"/>
              <a:t>Empathy-driven AI agent for mental health.</a:t>
            </a:r>
            <a:r>
              <a:rPr lang="en-US" dirty="0"/>
              <a:t> Digital Health, 4.</a:t>
            </a:r>
          </a:p>
          <a:p>
            <a:pPr>
              <a:buFont typeface="+mj-lt"/>
              <a:buAutoNum type="arabicPeriod"/>
            </a:pPr>
            <a:r>
              <a:rPr lang="en-US" dirty="0"/>
              <a:t>GDPR. (2018). </a:t>
            </a:r>
            <a:r>
              <a:rPr lang="en-US" i="1" dirty="0"/>
              <a:t>Regulation (EU) 2016/679.</a:t>
            </a:r>
            <a:r>
              <a:rPr lang="en-US" dirty="0"/>
              <a:t> https://gdpr-info.eu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7564</TotalTime>
  <Words>497</Words>
  <Application>Microsoft Office PowerPoint</Application>
  <PresentationFormat>Widescreen</PresentationFormat>
  <Paragraphs>86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2025</vt:lpstr>
      <vt:lpstr>  EduCare: A Digital Mental Health and Wellness Solution for University Students”</vt:lpstr>
      <vt:lpstr>TECHNICAL APPROACH</vt:lpstr>
      <vt:lpstr>PowerPoint Presentation</vt:lpstr>
      <vt:lpstr>PowerPoint Presentation</vt:lpstr>
      <vt:lpstr>IMPACT AND BENEFITS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ESWARI GOPIREDDY</cp:lastModifiedBy>
  <cp:revision>148</cp:revision>
  <dcterms:created xsi:type="dcterms:W3CDTF">2013-12-12T18:46:50Z</dcterms:created>
  <dcterms:modified xsi:type="dcterms:W3CDTF">2026-01-13T12:37:47Z</dcterms:modified>
  <cp:category/>
</cp:coreProperties>
</file>